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Century Gothic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CenturyGothic-bold.fntdata"/><Relationship Id="rId10" Type="http://schemas.openxmlformats.org/officeDocument/2006/relationships/slide" Target="slides/slide4.xml"/><Relationship Id="rId21" Type="http://schemas.openxmlformats.org/officeDocument/2006/relationships/font" Target="fonts/CenturyGothic-regular.fntdata"/><Relationship Id="rId13" Type="http://schemas.openxmlformats.org/officeDocument/2006/relationships/slide" Target="slides/slide7.xml"/><Relationship Id="rId24" Type="http://schemas.openxmlformats.org/officeDocument/2006/relationships/font" Target="fonts/CenturyGothic-boldItalic.fntdata"/><Relationship Id="rId12" Type="http://schemas.openxmlformats.org/officeDocument/2006/relationships/slide" Target="slides/slide6.xml"/><Relationship Id="rId23" Type="http://schemas.openxmlformats.org/officeDocument/2006/relationships/font" Target="fonts/CenturyGothic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316a2e7f8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316a2e7f8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b18e651e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b18e651e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654a7cf1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654a7cf1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316a2e7f8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d316a2e7f8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563c8df4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563c8df4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316a2e7f8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316a2e7f8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8e7cc4c0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8e7cc4c0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8e7cc4c0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8e7cc4c0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8e7cc4c0b_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8e7cc4c0b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8e7cc4c0b_2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8e7cc4c0b_2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7ceaac3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7ceaac3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7ceaac3d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7ceaac3d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7ceaac3d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7ceaac3d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b18e651e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b18e651e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zione con didascalia">
  <p:cSld name="Citazione con didascalia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473773" y="811092"/>
            <a:ext cx="4749309" cy="2429389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638239" y="928876"/>
            <a:ext cx="4420500" cy="1984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  <a:defRPr b="1" sz="32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639893" y="3332760"/>
            <a:ext cx="4418700" cy="5349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0F0F0"/>
                </a:solidFill>
              </a:defRPr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F0F0F0"/>
                </a:solidFill>
              </a:defRPr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5680982" y="811092"/>
            <a:ext cx="2857500" cy="30567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0" y="0"/>
            <a:ext cx="9144000" cy="1639491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614034" y="1666715"/>
            <a:ext cx="7915800" cy="2727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-2381"/>
            <a:ext cx="9144000" cy="3902869"/>
          </a:xfrm>
          <a:custGeom>
            <a:rect b="b" l="l" r="r" t="t"/>
            <a:pathLst>
              <a:path extrusionOk="0" h="3278" w="576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6"/>
          <p:cNvSpPr txBox="1"/>
          <p:nvPr>
            <p:ph type="ctrTitle"/>
          </p:nvPr>
        </p:nvSpPr>
        <p:spPr>
          <a:xfrm>
            <a:off x="607501" y="1086860"/>
            <a:ext cx="7929000" cy="22284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100"/>
              <a:buFont typeface="Century Gothic"/>
              <a:buNone/>
              <a:defRPr sz="4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607501" y="3960635"/>
            <a:ext cx="7929000" cy="3261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F0F0F0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rgbClr val="F0F0F0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rgbClr val="F0F0F0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rgbClr val="F0F0F0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rgbClr val="F0F0F0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rgbClr val="F0F0F0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rgbClr val="F0F0F0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SzPts val="900"/>
              <a:buNone/>
              <a:defRPr>
                <a:solidFill>
                  <a:srgbClr val="F0F0F0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1"/>
            <a:ext cx="9144000" cy="3902869"/>
          </a:xfrm>
          <a:custGeom>
            <a:rect b="b" l="l" r="r" t="t"/>
            <a:pathLst>
              <a:path extrusionOk="0" h="3278" w="576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607500" y="2213547"/>
            <a:ext cx="7921200" cy="1101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  <a:defRPr b="1" sz="36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607500" y="3960901"/>
            <a:ext cx="7921200" cy="325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r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0F0F0"/>
                </a:solidFill>
              </a:defRPr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F0F0F0"/>
                </a:solidFill>
              </a:defRPr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1639491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8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614034" y="1666715"/>
            <a:ext cx="3889500" cy="27291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2" type="body"/>
          </p:nvPr>
        </p:nvSpPr>
        <p:spPr>
          <a:xfrm>
            <a:off x="4640561" y="1666715"/>
            <a:ext cx="3895800" cy="27291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0" y="0"/>
            <a:ext cx="9144000" cy="1639491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9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611046" y="1631156"/>
            <a:ext cx="3892500" cy="432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ctr">
              <a:spcBef>
                <a:spcPts val="300"/>
              </a:spcBef>
              <a:spcAft>
                <a:spcPts val="0"/>
              </a:spcAft>
              <a:buSzPts val="1500"/>
              <a:buNone/>
              <a:defRPr b="0" sz="15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611047" y="2063354"/>
            <a:ext cx="3892500" cy="2332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3" type="body"/>
          </p:nvPr>
        </p:nvSpPr>
        <p:spPr>
          <a:xfrm>
            <a:off x="4640561" y="1631156"/>
            <a:ext cx="3895800" cy="432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ctr">
              <a:spcBef>
                <a:spcPts val="300"/>
              </a:spcBef>
              <a:spcAft>
                <a:spcPts val="0"/>
              </a:spcAft>
              <a:buSzPts val="1500"/>
              <a:buNone/>
              <a:defRPr b="0" sz="15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640561" y="2063354"/>
            <a:ext cx="3895800" cy="2332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/>
          <p:nvPr/>
        </p:nvSpPr>
        <p:spPr>
          <a:xfrm>
            <a:off x="0" y="0"/>
            <a:ext cx="9144000" cy="1639491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o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804863" y="334565"/>
            <a:ext cx="2660653" cy="1360987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804863" y="334566"/>
            <a:ext cx="2660700" cy="1213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500"/>
              <a:buFont typeface="Century Gothic"/>
              <a:buNone/>
              <a:defRPr b="1" sz="15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641725" y="334566"/>
            <a:ext cx="4689600" cy="40611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2" type="body"/>
          </p:nvPr>
        </p:nvSpPr>
        <p:spPr>
          <a:xfrm>
            <a:off x="804863" y="1695554"/>
            <a:ext cx="2660700" cy="2700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18" name="Google Shape;118;p22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611046" y="545642"/>
            <a:ext cx="3639600" cy="12129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Century Gothic"/>
              <a:buNone/>
              <a:defRPr b="0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3"/>
          <p:cNvSpPr/>
          <p:nvPr>
            <p:ph idx="2" type="pic"/>
          </p:nvPr>
        </p:nvSpPr>
        <p:spPr>
          <a:xfrm>
            <a:off x="4573588" y="0"/>
            <a:ext cx="4570500" cy="5143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🞆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611046" y="1758513"/>
            <a:ext cx="3639600" cy="2637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25" name="Google Shape;125;p23"/>
          <p:cNvSpPr txBox="1"/>
          <p:nvPr>
            <p:ph idx="10" type="dt"/>
          </p:nvPr>
        </p:nvSpPr>
        <p:spPr>
          <a:xfrm>
            <a:off x="2914358" y="4531022"/>
            <a:ext cx="732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1" type="ftr"/>
          </p:nvPr>
        </p:nvSpPr>
        <p:spPr>
          <a:xfrm>
            <a:off x="442797" y="4531022"/>
            <a:ext cx="247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3647017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panoramica con didascalia">
  <p:cSld name="Immagine panoramica con didascalia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607500" y="3600450"/>
            <a:ext cx="7921200" cy="4251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Century Gothic"/>
              <a:buNone/>
              <a:defRPr b="0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4"/>
          <p:cNvSpPr/>
          <p:nvPr>
            <p:ph idx="2" type="pic"/>
          </p:nvPr>
        </p:nvSpPr>
        <p:spPr>
          <a:xfrm>
            <a:off x="0" y="0"/>
            <a:ext cx="9144000" cy="3600600"/>
          </a:xfrm>
          <a:prstGeom prst="rect">
            <a:avLst/>
          </a:prstGeom>
          <a:noFill/>
          <a:ln cap="rnd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🞆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607500" y="4025503"/>
            <a:ext cx="7921200" cy="3702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2" name="Google Shape;132;p24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a nome">
  <p:cSld name="Scheda nom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855663" y="1714939"/>
            <a:ext cx="3671335" cy="1877979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25"/>
          <p:cNvSpPr txBox="1"/>
          <p:nvPr>
            <p:ph type="title"/>
          </p:nvPr>
        </p:nvSpPr>
        <p:spPr>
          <a:xfrm>
            <a:off x="1017817" y="1826968"/>
            <a:ext cx="3286800" cy="15057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4617000" y="1714500"/>
            <a:ext cx="3660300" cy="17217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0" y="0"/>
            <a:ext cx="9144000" cy="1639491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26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 rot="5400000">
            <a:off x="3190864" y="-944999"/>
            <a:ext cx="2755800" cy="79224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verticale e testo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/>
          <p:nvPr/>
        </p:nvSpPr>
        <p:spPr>
          <a:xfrm>
            <a:off x="5752238" y="334567"/>
            <a:ext cx="3391764" cy="4061221"/>
          </a:xfrm>
          <a:custGeom>
            <a:rect b="b" l="l" r="r" t="t"/>
            <a:pathLst>
              <a:path extrusionOk="0" h="4320" w="2879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27"/>
          <p:cNvSpPr txBox="1"/>
          <p:nvPr>
            <p:ph type="title"/>
          </p:nvPr>
        </p:nvSpPr>
        <p:spPr>
          <a:xfrm rot="5400000">
            <a:off x="5147648" y="1429628"/>
            <a:ext cx="3851100" cy="18711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 rot="5400000">
            <a:off x="1056255" y="-114233"/>
            <a:ext cx="4061100" cy="49587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Century Gothic"/>
              <a:buNone/>
              <a:defRPr b="1" i="0" sz="3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07500" y="1638301"/>
            <a:ext cx="7922400" cy="2755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48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84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🞆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57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575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57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marR="0" rtl="0" algn="l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26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ctrTitle"/>
          </p:nvPr>
        </p:nvSpPr>
        <p:spPr>
          <a:xfrm>
            <a:off x="3893550" y="2734575"/>
            <a:ext cx="1356900" cy="743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/>
              <a:t>Group 4 </a:t>
            </a:r>
            <a:endParaRPr sz="2400"/>
          </a:p>
        </p:txBody>
      </p:sp>
      <p:sp>
        <p:nvSpPr>
          <p:cNvPr id="161" name="Google Shape;161;p28"/>
          <p:cNvSpPr txBox="1"/>
          <p:nvPr>
            <p:ph idx="1" type="subTitle"/>
          </p:nvPr>
        </p:nvSpPr>
        <p:spPr>
          <a:xfrm>
            <a:off x="607500" y="4009975"/>
            <a:ext cx="7929000" cy="889500"/>
          </a:xfrm>
          <a:prstGeom prst="rect">
            <a:avLst/>
          </a:prstGeom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it"/>
              <a:t>Marco Carfora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it"/>
              <a:t>Daniele Calisi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it"/>
              <a:t>Francesco Bovi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 txBox="1"/>
          <p:nvPr>
            <p:ph type="ctrTitle"/>
          </p:nvPr>
        </p:nvSpPr>
        <p:spPr>
          <a:xfrm>
            <a:off x="746400" y="350450"/>
            <a:ext cx="6889200" cy="743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 Fifth checkpoint 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499" y="1460413"/>
            <a:ext cx="2565000" cy="1214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type="title"/>
          </p:nvPr>
        </p:nvSpPr>
        <p:spPr>
          <a:xfrm>
            <a:off x="1005742" y="1959793"/>
            <a:ext cx="3286800" cy="150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900"/>
              <a:t>Recording details</a:t>
            </a:r>
            <a:endParaRPr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900"/>
              <a:t>Mockup</a:t>
            </a:r>
            <a:endParaRPr sz="3900"/>
          </a:p>
        </p:txBody>
      </p:sp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525" y="164588"/>
            <a:ext cx="2428500" cy="4814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7"/>
          <p:cNvCxnSpPr>
            <a:stCxn id="295" idx="2"/>
          </p:cNvCxnSpPr>
          <p:nvPr/>
        </p:nvCxnSpPr>
        <p:spPr>
          <a:xfrm flipH="1" rot="-5400000">
            <a:off x="4360200" y="836475"/>
            <a:ext cx="1026300" cy="1132200"/>
          </a:xfrm>
          <a:prstGeom prst="curvedConnector2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37"/>
          <p:cNvSpPr txBox="1"/>
          <p:nvPr/>
        </p:nvSpPr>
        <p:spPr>
          <a:xfrm>
            <a:off x="3655950" y="273825"/>
            <a:ext cx="1302600" cy="615600"/>
          </a:xfrm>
          <a:prstGeom prst="rect">
            <a:avLst/>
          </a:prstGeom>
          <a:noFill/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Map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96" name="Google Shape;296;p37"/>
          <p:cNvCxnSpPr>
            <a:stCxn id="297" idx="2"/>
          </p:cNvCxnSpPr>
          <p:nvPr/>
        </p:nvCxnSpPr>
        <p:spPr>
          <a:xfrm flipH="1" rot="5400000">
            <a:off x="7757150" y="4173075"/>
            <a:ext cx="303300" cy="1089900"/>
          </a:xfrm>
          <a:prstGeom prst="curvedConnector4">
            <a:avLst>
              <a:gd fmla="val -78511" name="adj1"/>
              <a:gd fmla="val 78523" name="adj2"/>
            </a:avLst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37"/>
          <p:cNvSpPr txBox="1"/>
          <p:nvPr/>
        </p:nvSpPr>
        <p:spPr>
          <a:xfrm>
            <a:off x="7832000" y="4254075"/>
            <a:ext cx="1243500" cy="615600"/>
          </a:xfrm>
          <a:prstGeom prst="rect">
            <a:avLst/>
          </a:prstGeom>
          <a:noFill/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 Feedback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98" name="Google Shape;298;p37"/>
          <p:cNvCxnSpPr>
            <a:stCxn id="299" idx="2"/>
          </p:cNvCxnSpPr>
          <p:nvPr/>
        </p:nvCxnSpPr>
        <p:spPr>
          <a:xfrm rot="5400000">
            <a:off x="7391300" y="676875"/>
            <a:ext cx="849900" cy="1275000"/>
          </a:xfrm>
          <a:prstGeom prst="curvedConnector2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37"/>
          <p:cNvSpPr txBox="1"/>
          <p:nvPr/>
        </p:nvSpPr>
        <p:spPr>
          <a:xfrm>
            <a:off x="7802450" y="273825"/>
            <a:ext cx="1302600" cy="615600"/>
          </a:xfrm>
          <a:prstGeom prst="rect">
            <a:avLst/>
          </a:prstGeom>
          <a:noFill/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131400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Playback managing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0" name="Google Shape;300;p37"/>
          <p:cNvCxnSpPr>
            <a:stCxn id="301" idx="2"/>
          </p:cNvCxnSpPr>
          <p:nvPr/>
        </p:nvCxnSpPr>
        <p:spPr>
          <a:xfrm rot="5400000">
            <a:off x="7180100" y="2868600"/>
            <a:ext cx="1478100" cy="1069200"/>
          </a:xfrm>
          <a:prstGeom prst="curvedConnector3">
            <a:avLst>
              <a:gd fmla="val 90686" name="adj1"/>
            </a:avLst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37"/>
          <p:cNvSpPr txBox="1"/>
          <p:nvPr/>
        </p:nvSpPr>
        <p:spPr>
          <a:xfrm>
            <a:off x="1307250" y="3688075"/>
            <a:ext cx="3000000" cy="1262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maps and descriptions aren’t optional: the user can upload them manually </a:t>
            </a: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), otherwise they are obtained automatically (      ).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3" name="Google Shape;3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4275" y="2053400"/>
            <a:ext cx="144626" cy="14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9475" y="4208887"/>
            <a:ext cx="220550" cy="22052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7"/>
          <p:cNvSpPr txBox="1"/>
          <p:nvPr/>
        </p:nvSpPr>
        <p:spPr>
          <a:xfrm>
            <a:off x="7832000" y="2263950"/>
            <a:ext cx="1243500" cy="400200"/>
          </a:xfrm>
          <a:prstGeom prst="rect">
            <a:avLst/>
          </a:prstGeom>
          <a:noFill/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5" name="Google Shape;30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8991" y="4072715"/>
            <a:ext cx="144626" cy="11568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7"/>
          <p:cNvSpPr txBox="1"/>
          <p:nvPr/>
        </p:nvSpPr>
        <p:spPr>
          <a:xfrm>
            <a:off x="2752075" y="4632050"/>
            <a:ext cx="220500" cy="2205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1928" y="4670000"/>
            <a:ext cx="180799" cy="144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3217500" y="0"/>
            <a:ext cx="2709000" cy="72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/>
              <a:t>Our Team</a:t>
            </a:r>
            <a:endParaRPr sz="4200"/>
          </a:p>
        </p:txBody>
      </p:sp>
      <p:sp>
        <p:nvSpPr>
          <p:cNvPr id="313" name="Google Shape;313;p38"/>
          <p:cNvSpPr/>
          <p:nvPr/>
        </p:nvSpPr>
        <p:spPr>
          <a:xfrm>
            <a:off x="0" y="759475"/>
            <a:ext cx="9144000" cy="910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8"/>
          <p:cNvSpPr txBox="1"/>
          <p:nvPr/>
        </p:nvSpPr>
        <p:spPr>
          <a:xfrm>
            <a:off x="932500" y="2516250"/>
            <a:ext cx="14727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5" name="Google Shape;315;p38"/>
          <p:cNvSpPr txBox="1"/>
          <p:nvPr/>
        </p:nvSpPr>
        <p:spPr>
          <a:xfrm>
            <a:off x="647450" y="2969775"/>
            <a:ext cx="194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MARCO CARFORA</a:t>
            </a:r>
            <a:endParaRPr sz="15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38"/>
          <p:cNvSpPr txBox="1"/>
          <p:nvPr/>
        </p:nvSpPr>
        <p:spPr>
          <a:xfrm>
            <a:off x="6599891" y="2957788"/>
            <a:ext cx="1850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FRANCESCO BOVI</a:t>
            </a:r>
            <a:endParaRPr sz="15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" name="Google Shape;317;p38"/>
          <p:cNvSpPr txBox="1"/>
          <p:nvPr/>
        </p:nvSpPr>
        <p:spPr>
          <a:xfrm>
            <a:off x="3845800" y="2957788"/>
            <a:ext cx="161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DANIELE CALISI</a:t>
            </a:r>
            <a:endParaRPr sz="15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p38"/>
          <p:cNvSpPr txBox="1"/>
          <p:nvPr/>
        </p:nvSpPr>
        <p:spPr>
          <a:xfrm>
            <a:off x="458600" y="3424300"/>
            <a:ext cx="2326500" cy="1477500"/>
          </a:xfrm>
          <a:prstGeom prst="rect">
            <a:avLst/>
          </a:prstGeom>
          <a:noFill/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entury Gothic"/>
              <a:buChar char="●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design frontend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entury Gothic"/>
              <a:buChar char="●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Mobile developer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entury Gothic"/>
              <a:buChar char="●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Neural networks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9" name="Google Shape;319;p38"/>
          <p:cNvPicPr preferRelativeResize="0"/>
          <p:nvPr/>
        </p:nvPicPr>
        <p:blipFill rotWithShape="1">
          <a:blip r:embed="rId3">
            <a:alphaModFix/>
          </a:blip>
          <a:srcRect b="0" l="0" r="28207" t="9942"/>
          <a:stretch/>
        </p:blipFill>
        <p:spPr>
          <a:xfrm>
            <a:off x="6646250" y="1023100"/>
            <a:ext cx="1757400" cy="1883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0" name="Google Shape;3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918" y="1023075"/>
            <a:ext cx="1802100" cy="1931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1" name="Google Shape;321;p38"/>
          <p:cNvPicPr preferRelativeResize="0"/>
          <p:nvPr/>
        </p:nvPicPr>
        <p:blipFill rotWithShape="1">
          <a:blip r:embed="rId5">
            <a:alphaModFix/>
          </a:blip>
          <a:srcRect b="0" l="11347" r="0" t="6270"/>
          <a:stretch/>
        </p:blipFill>
        <p:spPr>
          <a:xfrm>
            <a:off x="743150" y="999050"/>
            <a:ext cx="1757399" cy="1931701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2" name="Google Shape;322;p38"/>
          <p:cNvSpPr txBox="1"/>
          <p:nvPr/>
        </p:nvSpPr>
        <p:spPr>
          <a:xfrm>
            <a:off x="6361700" y="3424300"/>
            <a:ext cx="2326500" cy="1477500"/>
          </a:xfrm>
          <a:prstGeom prst="rect">
            <a:avLst/>
          </a:prstGeom>
          <a:noFill/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entury Gothic"/>
              <a:buChar char="●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Software Developer;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entury Gothic"/>
              <a:buChar char="●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Cybersecurity;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entury Gothic"/>
              <a:buChar char="●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 experience;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3450200" y="3424300"/>
            <a:ext cx="2326500" cy="1477500"/>
          </a:xfrm>
          <a:prstGeom prst="rect">
            <a:avLst/>
          </a:prstGeom>
          <a:noFill/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entury Gothic"/>
              <a:buChar char="●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design backend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entury Gothic"/>
              <a:buChar char="●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management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entury Gothic"/>
              <a:buChar char="●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 experience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>
            <p:ph type="ctrTitle"/>
          </p:nvPr>
        </p:nvSpPr>
        <p:spPr>
          <a:xfrm>
            <a:off x="503900" y="246475"/>
            <a:ext cx="7929000" cy="329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/>
              <a:t>THANK</a:t>
            </a:r>
            <a:endParaRPr sz="8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/>
              <a:t>YOU!</a:t>
            </a:r>
            <a:endParaRPr sz="8000"/>
          </a:p>
        </p:txBody>
      </p:sp>
      <p:pic>
        <p:nvPicPr>
          <p:cNvPr id="329" name="Google Shape;3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899" y="3786400"/>
            <a:ext cx="2565000" cy="1214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400"/>
              <a:t>Business concept</a:t>
            </a:r>
            <a:endParaRPr sz="2000"/>
          </a:p>
        </p:txBody>
      </p:sp>
      <p:sp>
        <p:nvSpPr>
          <p:cNvPr id="335" name="Google Shape;335;p40"/>
          <p:cNvSpPr txBox="1"/>
          <p:nvPr>
            <p:ph idx="4294967295" type="body"/>
          </p:nvPr>
        </p:nvSpPr>
        <p:spPr>
          <a:xfrm>
            <a:off x="426475" y="1717550"/>
            <a:ext cx="8308200" cy="3149400"/>
          </a:xfrm>
          <a:prstGeom prst="rect">
            <a:avLst/>
          </a:prstGeom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just">
              <a:spcBef>
                <a:spcPts val="300"/>
              </a:spcBef>
              <a:spcAft>
                <a:spcPts val="0"/>
              </a:spcAft>
              <a:buNone/>
            </a:pP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During the last years the </a:t>
            </a:r>
            <a:r>
              <a:rPr lang="it" sz="1600" u="sng">
                <a:latin typeface="Calibri"/>
                <a:ea typeface="Calibri"/>
                <a:cs typeface="Calibri"/>
                <a:sym typeface="Calibri"/>
              </a:rPr>
              <a:t>awareness on the dyslexia is increased</a:t>
            </a: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. Indeed, it has been registered  a raise of students with certified dyslexia (177.000 cases in Italy), from 0.7% in 2010 to 3.2% in 2018 but the number is probably higher.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Students affected by dyslexia have </a:t>
            </a:r>
            <a:r>
              <a:rPr lang="it" sz="1600" u="sng">
                <a:latin typeface="Calibri"/>
                <a:ea typeface="Calibri"/>
                <a:cs typeface="Calibri"/>
                <a:sym typeface="Calibri"/>
              </a:rPr>
              <a:t>difficulties in reading</a:t>
            </a: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 a text and troubles copying from the blackboard. They don’t have a way to easily grasp the concepts and to make the comprehension faster, indeed they usually need external help, like a tutor.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500"/>
              </a:spcBef>
              <a:spcAft>
                <a:spcPts val="500"/>
              </a:spcAft>
              <a:buNone/>
            </a:pPr>
            <a:r>
              <a:rPr b="1" lang="it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Sum-AppAudio</a:t>
            </a: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 is a digital platform based on a </a:t>
            </a:r>
            <a:r>
              <a:rPr lang="it" sz="1600" u="sng">
                <a:latin typeface="Calibri"/>
                <a:ea typeface="Calibri"/>
                <a:cs typeface="Calibri"/>
                <a:sym typeface="Calibri"/>
              </a:rPr>
              <a:t>student-to-student model</a:t>
            </a: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 to support the study of students with dyslexia. The core of the App are the </a:t>
            </a:r>
            <a:r>
              <a:rPr lang="it" sz="1600" u="sng">
                <a:latin typeface="Calibri"/>
                <a:ea typeface="Calibri"/>
                <a:cs typeface="Calibri"/>
                <a:sym typeface="Calibri"/>
              </a:rPr>
              <a:t>recorded files</a:t>
            </a: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 that every student can upload </a:t>
            </a:r>
            <a:r>
              <a:rPr lang="it" sz="1600" u="sng">
                <a:latin typeface="Calibri"/>
                <a:ea typeface="Calibri"/>
                <a:cs typeface="Calibri"/>
                <a:sym typeface="Calibri"/>
              </a:rPr>
              <a:t>to summarise subject topics</a:t>
            </a: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 or book chapters. The system is designed ad hoc to </a:t>
            </a:r>
            <a:r>
              <a:rPr lang="it" sz="1600" u="sng">
                <a:latin typeface="Calibri"/>
                <a:ea typeface="Calibri"/>
                <a:cs typeface="Calibri"/>
                <a:sym typeface="Calibri"/>
              </a:rPr>
              <a:t>overcome the difficulties</a:t>
            </a: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 that students with dyslexia have to face but also other students can enjoy the service.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25" y="152400"/>
            <a:ext cx="811805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1"/>
          <p:cNvSpPr txBox="1"/>
          <p:nvPr/>
        </p:nvSpPr>
        <p:spPr>
          <a:xfrm>
            <a:off x="3859200" y="468850"/>
            <a:ext cx="1425300" cy="2239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Overcome your reading and learning difficulties, enjoy a student-to-student model whose</a:t>
            </a:r>
            <a:r>
              <a:rPr b="1" lang="it" sz="900">
                <a:solidFill>
                  <a:schemeClr val="dk1"/>
                </a:solidFill>
              </a:rPr>
              <a:t> </a:t>
            </a:r>
            <a:r>
              <a:rPr lang="it" sz="900">
                <a:solidFill>
                  <a:schemeClr val="dk1"/>
                </a:solidFill>
              </a:rPr>
              <a:t>core are the recorded files that every student can upload to summarise subject topics or book chapters for students with dyslexia</a:t>
            </a:r>
            <a:r>
              <a:rPr b="1" lang="it" sz="900">
                <a:solidFill>
                  <a:schemeClr val="dk1"/>
                </a:solidFill>
              </a:rPr>
              <a:t>.</a:t>
            </a:r>
            <a:endParaRPr sz="900"/>
          </a:p>
        </p:txBody>
      </p:sp>
      <p:sp>
        <p:nvSpPr>
          <p:cNvPr id="342" name="Google Shape;342;p41"/>
          <p:cNvSpPr txBox="1"/>
          <p:nvPr/>
        </p:nvSpPr>
        <p:spPr>
          <a:xfrm>
            <a:off x="739700" y="1151275"/>
            <a:ext cx="5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3" name="Google Shape;343;p41"/>
          <p:cNvSpPr txBox="1"/>
          <p:nvPr/>
        </p:nvSpPr>
        <p:spPr>
          <a:xfrm>
            <a:off x="629250" y="463950"/>
            <a:ext cx="1485000" cy="2181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-Students with dyslexia have difficulties in reading and </a:t>
            </a:r>
            <a:r>
              <a:rPr lang="it" sz="900">
                <a:solidFill>
                  <a:schemeClr val="dk1"/>
                </a:solidFill>
              </a:rPr>
              <a:t>comprehending</a:t>
            </a:r>
            <a:r>
              <a:rPr lang="it" sz="900">
                <a:solidFill>
                  <a:schemeClr val="dk1"/>
                </a:solidFill>
              </a:rPr>
              <a:t> a text: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-They don’t have a way to easily grasp the concepts, making the learning slow.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-They need an easy way to autonomously review school subjects, indeed they usually ask for external help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Google Shape;344;p41"/>
          <p:cNvSpPr txBox="1"/>
          <p:nvPr/>
        </p:nvSpPr>
        <p:spPr>
          <a:xfrm>
            <a:off x="2214450" y="468850"/>
            <a:ext cx="1485000" cy="1438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Through the app the students can learn in an easier and efficient way, avoiding tiring readings, relying on recordings from a huge collection built thanks to a lot of students' support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p41"/>
          <p:cNvSpPr txBox="1"/>
          <p:nvPr/>
        </p:nvSpPr>
        <p:spPr>
          <a:xfrm>
            <a:off x="629250" y="2906925"/>
            <a:ext cx="1485000" cy="738900"/>
          </a:xfrm>
          <a:prstGeom prst="rect">
            <a:avLst/>
          </a:prstGeom>
          <a:solidFill>
            <a:srgbClr val="FEFEFE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Skuola.net, ad hoc textbooks, Youtube, </a:t>
            </a:r>
            <a:r>
              <a:rPr lang="it" sz="900">
                <a:solidFill>
                  <a:schemeClr val="dk1"/>
                </a:solidFill>
              </a:rPr>
              <a:t>voice synthesizers, tutors, concept maps </a:t>
            </a:r>
            <a:endParaRPr sz="900"/>
          </a:p>
        </p:txBody>
      </p:sp>
      <p:sp>
        <p:nvSpPr>
          <p:cNvPr id="346" name="Google Shape;346;p41"/>
          <p:cNvSpPr txBox="1"/>
          <p:nvPr/>
        </p:nvSpPr>
        <p:spPr>
          <a:xfrm>
            <a:off x="3841725" y="2939025"/>
            <a:ext cx="1425300" cy="6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Sum-AppAudio = Spotify for school summaries.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7" name="Google Shape;347;p41"/>
          <p:cNvSpPr txBox="1"/>
          <p:nvPr/>
        </p:nvSpPr>
        <p:spPr>
          <a:xfrm>
            <a:off x="2216750" y="2246850"/>
            <a:ext cx="1485000" cy="1398900"/>
          </a:xfrm>
          <a:prstGeom prst="rect">
            <a:avLst/>
          </a:prstGeom>
          <a:solidFill>
            <a:srgbClr val="FEFEFE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>
                <a:solidFill>
                  <a:schemeClr val="dk1"/>
                </a:solidFill>
              </a:rPr>
              <a:t>-</a:t>
            </a:r>
            <a:r>
              <a:rPr lang="it" sz="800"/>
              <a:t>Number of produced and listened recordings (monthly).</a:t>
            </a:r>
            <a:endParaRPr sz="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/>
              <a:t>-Content quality trends thanks to feedback system.</a:t>
            </a:r>
            <a:endParaRPr sz="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/>
              <a:t>-How many results appear for a single topic.</a:t>
            </a:r>
            <a:endParaRPr sz="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/>
              <a:t>-How many people use the app regularly (rate of accesses)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48" name="Google Shape;348;p41"/>
          <p:cNvSpPr txBox="1"/>
          <p:nvPr/>
        </p:nvSpPr>
        <p:spPr>
          <a:xfrm>
            <a:off x="7057300" y="2577368"/>
            <a:ext cx="1485000" cy="1065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 Selected classes with a dyslexic student in Rome schools, so classmates can help each other</a:t>
            </a:r>
            <a:r>
              <a:rPr lang="it" sz="900">
                <a:solidFill>
                  <a:schemeClr val="dk1"/>
                </a:solidFill>
              </a:rPr>
              <a:t> </a:t>
            </a:r>
            <a:r>
              <a:rPr lang="it" sz="900">
                <a:solidFill>
                  <a:schemeClr val="dk1"/>
                </a:solidFill>
              </a:rPr>
              <a:t>-Tutors / Support teachers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49" name="Google Shape;349;p41"/>
          <p:cNvSpPr txBox="1"/>
          <p:nvPr/>
        </p:nvSpPr>
        <p:spPr>
          <a:xfrm>
            <a:off x="5441950" y="2246850"/>
            <a:ext cx="1522200" cy="1398900"/>
          </a:xfrm>
          <a:prstGeom prst="rect">
            <a:avLst/>
          </a:prstGeom>
          <a:solidFill>
            <a:srgbClr val="FEFEFE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-Flyers distribution in front of selected schools and associations of this sector.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-A social page dealing with dyslexia problem.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1"/>
                </a:solidFill>
              </a:rPr>
              <a:t>-Meetings in school where we present our project to students.</a:t>
            </a:r>
            <a:endParaRPr sz="900"/>
          </a:p>
        </p:txBody>
      </p:sp>
      <p:sp>
        <p:nvSpPr>
          <p:cNvPr id="350" name="Google Shape;350;p41"/>
          <p:cNvSpPr txBox="1"/>
          <p:nvPr/>
        </p:nvSpPr>
        <p:spPr>
          <a:xfrm>
            <a:off x="7057300" y="468850"/>
            <a:ext cx="1485000" cy="1864200"/>
          </a:xfrm>
          <a:prstGeom prst="rect">
            <a:avLst/>
          </a:prstGeom>
          <a:solidFill>
            <a:srgbClr val="FEFEFE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1"/>
                </a:solidFill>
              </a:rPr>
              <a:t>-Students with dyslexia problems (2% from primary schools, 5.6% from middle schools, 4.7% from high schools).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1"/>
                </a:solidFill>
              </a:rPr>
              <a:t>-Schools and pedagogical associations -Support teachers.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1"/>
                </a:solidFill>
              </a:rPr>
              <a:t>-Every student who wants to help other ones.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51" name="Google Shape;351;p41"/>
          <p:cNvSpPr txBox="1"/>
          <p:nvPr/>
        </p:nvSpPr>
        <p:spPr>
          <a:xfrm>
            <a:off x="633750" y="4018600"/>
            <a:ext cx="3857700" cy="84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11605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-Server/database maintenance;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-Channels’ cost;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-Gift cards at a later time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52" name="Google Shape;352;p41"/>
          <p:cNvSpPr txBox="1"/>
          <p:nvPr/>
        </p:nvSpPr>
        <p:spPr>
          <a:xfrm>
            <a:off x="4610650" y="4021775"/>
            <a:ext cx="3888000" cy="84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 Banner advertisements;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 Freemium App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 Partnerships with schools/associations;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 Partnerships with publishing companies to certify their content;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53" name="Google Shape;353;p41"/>
          <p:cNvSpPr txBox="1"/>
          <p:nvPr/>
        </p:nvSpPr>
        <p:spPr>
          <a:xfrm>
            <a:off x="5444250" y="463950"/>
            <a:ext cx="10434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4" name="Google Shape;35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9450" y="2385052"/>
            <a:ext cx="576900" cy="17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605300" y="-154975"/>
            <a:ext cx="8010600" cy="888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/>
              <a:t>Dyslexic students problems</a:t>
            </a:r>
            <a:endParaRPr sz="4200"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50" y="2027800"/>
            <a:ext cx="2562663" cy="173621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546" y="2027800"/>
            <a:ext cx="2562683" cy="173621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867" y="2027800"/>
            <a:ext cx="2655759" cy="173621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29"/>
          <p:cNvSpPr txBox="1"/>
          <p:nvPr/>
        </p:nvSpPr>
        <p:spPr>
          <a:xfrm>
            <a:off x="625738" y="3960810"/>
            <a:ext cx="22296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r>
              <a:rPr lang="it" sz="13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ifficulties in reading and comprehending text</a:t>
            </a:r>
            <a:endParaRPr sz="18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EFEFE"/>
              </a:solidFill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3154849" y="3946313"/>
            <a:ext cx="2704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3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Don’t have a way to easily grasp the concepts, making the learning slow</a:t>
            </a:r>
            <a:endParaRPr sz="18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5991905" y="3960810"/>
            <a:ext cx="26556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it" sz="13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truggle to autonomously review school subjects</a:t>
            </a:r>
            <a:endParaRPr sz="13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29"/>
          <p:cNvSpPr/>
          <p:nvPr/>
        </p:nvSpPr>
        <p:spPr>
          <a:xfrm>
            <a:off x="0" y="776850"/>
            <a:ext cx="9144000" cy="910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3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</p:txBody>
      </p:sp>
      <p:sp>
        <p:nvSpPr>
          <p:cNvPr id="176" name="Google Shape;176;p29"/>
          <p:cNvSpPr txBox="1"/>
          <p:nvPr/>
        </p:nvSpPr>
        <p:spPr>
          <a:xfrm>
            <a:off x="459250" y="955250"/>
            <a:ext cx="8238900" cy="796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300"/>
              </a:spcBef>
              <a:spcAft>
                <a:spcPts val="500"/>
              </a:spcAft>
              <a:buNone/>
            </a:pPr>
            <a:r>
              <a:rPr lang="it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During the last years the </a:t>
            </a:r>
            <a:r>
              <a:rPr lang="it" sz="15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awareness on the dyslexia is increased</a:t>
            </a:r>
            <a:r>
              <a:rPr lang="it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Indeed, it has been registered a raise of students with certified dyslexia (250.000 cases in Italy); from 0.7% in 2010 to 3.2% in 2018, on the total number of students.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/>
          <p:nvPr/>
        </p:nvSpPr>
        <p:spPr>
          <a:xfrm>
            <a:off x="717875" y="3727775"/>
            <a:ext cx="1087500" cy="113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 txBox="1"/>
          <p:nvPr/>
        </p:nvSpPr>
        <p:spPr>
          <a:xfrm>
            <a:off x="2093625" y="2515350"/>
            <a:ext cx="16950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Uploads recordings</a:t>
            </a:r>
            <a:endParaRPr sz="12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13838" y="772738"/>
            <a:ext cx="9144000" cy="910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0"/>
          <p:cNvSpPr/>
          <p:nvPr/>
        </p:nvSpPr>
        <p:spPr>
          <a:xfrm>
            <a:off x="4016000" y="1908713"/>
            <a:ext cx="1139700" cy="2442300"/>
          </a:xfrm>
          <a:prstGeom prst="rect">
            <a:avLst/>
          </a:prstGeom>
          <a:solidFill>
            <a:srgbClr val="FEFEF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/>
          <p:cNvSpPr txBox="1"/>
          <p:nvPr>
            <p:ph type="title"/>
          </p:nvPr>
        </p:nvSpPr>
        <p:spPr>
          <a:xfrm>
            <a:off x="747700" y="-9"/>
            <a:ext cx="7929000" cy="72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/>
              <a:t>A student-to-student </a:t>
            </a:r>
            <a:r>
              <a:rPr lang="it" sz="4200"/>
              <a:t>solution</a:t>
            </a:r>
            <a:endParaRPr sz="4200"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619575" y="886450"/>
            <a:ext cx="8013900" cy="796800"/>
          </a:xfrm>
          <a:prstGeom prst="rect">
            <a:avLst/>
          </a:prstGeom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just">
              <a:spcBef>
                <a:spcPts val="300"/>
              </a:spcBef>
              <a:spcAft>
                <a:spcPts val="50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it" sz="1500">
                <a:solidFill>
                  <a:schemeClr val="accent1"/>
                </a:solidFill>
              </a:rPr>
              <a:t>Sum-AppAudio</a:t>
            </a:r>
            <a:r>
              <a:rPr lang="it" sz="1500"/>
              <a:t> is a digital platform based on a </a:t>
            </a:r>
            <a:r>
              <a:rPr b="1" lang="it" sz="1500" u="sng"/>
              <a:t>student-to-student</a:t>
            </a:r>
            <a:r>
              <a:rPr lang="it" sz="1500" u="sng"/>
              <a:t> </a:t>
            </a:r>
            <a:r>
              <a:rPr b="1" lang="it" sz="1500" u="sng"/>
              <a:t>model</a:t>
            </a:r>
            <a:r>
              <a:rPr lang="it" sz="1500"/>
              <a:t> to support the study of students with dyslexia. The core of the App are the </a:t>
            </a:r>
            <a:r>
              <a:rPr lang="it" sz="1500" u="sng"/>
              <a:t>recorded files</a:t>
            </a:r>
            <a:r>
              <a:rPr lang="it" sz="1500"/>
              <a:t> that every student can upload </a:t>
            </a:r>
            <a:r>
              <a:rPr lang="it" sz="1500" u="sng"/>
              <a:t>to summarise subject topics</a:t>
            </a:r>
            <a:r>
              <a:rPr lang="it" sz="1500"/>
              <a:t> or book chapters.</a:t>
            </a:r>
            <a:endParaRPr sz="1500"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249" y="1783567"/>
            <a:ext cx="2692582" cy="269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750" y="2830126"/>
            <a:ext cx="1012213" cy="47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89" name="Google Shape;189;p30"/>
          <p:cNvCxnSpPr/>
          <p:nvPr/>
        </p:nvCxnSpPr>
        <p:spPr>
          <a:xfrm>
            <a:off x="7574600" y="3215550"/>
            <a:ext cx="821700" cy="82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0" name="Google Shape;1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700" y="1967349"/>
            <a:ext cx="1087550" cy="1138149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1" name="Google Shape;191;p30"/>
          <p:cNvCxnSpPr/>
          <p:nvPr/>
        </p:nvCxnSpPr>
        <p:spPr>
          <a:xfrm>
            <a:off x="2000449" y="3130458"/>
            <a:ext cx="15339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30"/>
          <p:cNvSpPr/>
          <p:nvPr/>
        </p:nvSpPr>
        <p:spPr>
          <a:xfrm>
            <a:off x="2016209" y="2385725"/>
            <a:ext cx="1756200" cy="22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0"/>
          <p:cNvSpPr/>
          <p:nvPr/>
        </p:nvSpPr>
        <p:spPr>
          <a:xfrm rot="-10799413">
            <a:off x="5485040" y="3193204"/>
            <a:ext cx="1755900" cy="22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 txBox="1"/>
          <p:nvPr/>
        </p:nvSpPr>
        <p:spPr>
          <a:xfrm>
            <a:off x="335274" y="3121563"/>
            <a:ext cx="2302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NON-DYSLEXIC STUDENT</a:t>
            </a:r>
            <a:endParaRPr sz="12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7218501" y="3562700"/>
            <a:ext cx="15339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DYSLEXIC STUDENT</a:t>
            </a:r>
            <a:endParaRPr sz="12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700" y="3681850"/>
            <a:ext cx="1087549" cy="1139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FEFEF">
                <a:alpha val="50000"/>
              </a:srgbClr>
            </a:outerShdw>
          </a:effectLst>
        </p:spPr>
      </p:pic>
      <p:pic>
        <p:nvPicPr>
          <p:cNvPr id="197" name="Google Shape;19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7825" y="2424549"/>
            <a:ext cx="1087550" cy="1138149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" name="Google Shape;198;p30"/>
          <p:cNvSpPr txBox="1"/>
          <p:nvPr/>
        </p:nvSpPr>
        <p:spPr>
          <a:xfrm>
            <a:off x="5606250" y="2671775"/>
            <a:ext cx="1735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Listens recordings</a:t>
            </a:r>
            <a:endParaRPr sz="12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 rot="3651">
            <a:off x="2063186" y="3933225"/>
            <a:ext cx="1695001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Certifies recordings</a:t>
            </a:r>
            <a:endParaRPr sz="12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30"/>
          <p:cNvSpPr/>
          <p:nvPr/>
        </p:nvSpPr>
        <p:spPr>
          <a:xfrm rot="587">
            <a:off x="5485040" y="2558704"/>
            <a:ext cx="1755900" cy="22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5707050" y="3309525"/>
            <a:ext cx="153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r>
              <a:rPr lang="it"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ives feedbacks</a:t>
            </a:r>
            <a:endParaRPr sz="12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968136" y="4821551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TUTOR</a:t>
            </a:r>
            <a:endParaRPr sz="1600"/>
          </a:p>
        </p:txBody>
      </p:sp>
      <p:sp>
        <p:nvSpPr>
          <p:cNvPr id="203" name="Google Shape;203;p30"/>
          <p:cNvSpPr/>
          <p:nvPr/>
        </p:nvSpPr>
        <p:spPr>
          <a:xfrm>
            <a:off x="2032596" y="3817050"/>
            <a:ext cx="1756200" cy="22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/>
          <p:nvPr/>
        </p:nvSpPr>
        <p:spPr>
          <a:xfrm>
            <a:off x="0" y="759475"/>
            <a:ext cx="9144000" cy="910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 txBox="1"/>
          <p:nvPr>
            <p:ph type="title"/>
          </p:nvPr>
        </p:nvSpPr>
        <p:spPr>
          <a:xfrm>
            <a:off x="570400" y="49041"/>
            <a:ext cx="7929000" cy="72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/>
              <a:t>Customers and Market size</a:t>
            </a:r>
            <a:endParaRPr sz="4200"/>
          </a:p>
        </p:txBody>
      </p:sp>
      <p:sp>
        <p:nvSpPr>
          <p:cNvPr id="210" name="Google Shape;210;p31"/>
          <p:cNvSpPr/>
          <p:nvPr/>
        </p:nvSpPr>
        <p:spPr>
          <a:xfrm>
            <a:off x="5997488" y="1477296"/>
            <a:ext cx="2762100" cy="28134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6223726" y="2319348"/>
            <a:ext cx="2309700" cy="1971300"/>
          </a:xfrm>
          <a:prstGeom prst="flowChartConnector">
            <a:avLst/>
          </a:prstGeom>
          <a:solidFill>
            <a:srgbClr val="93C47D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6772165" y="3243572"/>
            <a:ext cx="1212900" cy="1046700"/>
          </a:xfrm>
          <a:prstGeom prst="ellipse">
            <a:avLst/>
          </a:prstGeom>
          <a:solidFill>
            <a:srgbClr val="6AA84F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/>
        </p:nvSpPr>
        <p:spPr>
          <a:xfrm>
            <a:off x="6152611" y="1579918"/>
            <a:ext cx="230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Century Gothic"/>
                <a:ea typeface="Century Gothic"/>
                <a:cs typeface="Century Gothic"/>
                <a:sym typeface="Century Gothic"/>
              </a:rPr>
              <a:t>TAM</a:t>
            </a:r>
            <a:endParaRPr b="1"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entury Gothic"/>
                <a:ea typeface="Century Gothic"/>
                <a:cs typeface="Century Gothic"/>
                <a:sym typeface="Century Gothic"/>
              </a:rPr>
              <a:t>   3 Bln </a:t>
            </a:r>
            <a:r>
              <a:rPr lang="it" sz="1500">
                <a:latin typeface="Century Gothic"/>
                <a:ea typeface="Century Gothic"/>
                <a:cs typeface="Century Gothic"/>
                <a:sym typeface="Century Gothic"/>
              </a:rPr>
              <a:t>€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4323923" y="2529850"/>
            <a:ext cx="1138800" cy="6156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Students in Italy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6762775" y="2381000"/>
            <a:ext cx="1420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it" sz="1900"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b="1" lang="it" sz="1300">
                <a:latin typeface="Century Gothic"/>
                <a:ea typeface="Century Gothic"/>
                <a:cs typeface="Century Gothic"/>
                <a:sym typeface="Century Gothic"/>
              </a:rPr>
              <a:t>SAM</a:t>
            </a:r>
            <a:r>
              <a:rPr lang="it" sz="1300">
                <a:latin typeface="Century Gothic"/>
                <a:ea typeface="Century Gothic"/>
                <a:cs typeface="Century Gothic"/>
                <a:sym typeface="Century Gothic"/>
              </a:rPr>
              <a:t>	 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entury Gothic"/>
                <a:ea typeface="Century Gothic"/>
                <a:cs typeface="Century Gothic"/>
                <a:sym typeface="Century Gothic"/>
              </a:rPr>
              <a:t>0.8% of TAM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6810255" y="3375850"/>
            <a:ext cx="125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latin typeface="Century Gothic"/>
                <a:ea typeface="Century Gothic"/>
                <a:cs typeface="Century Gothic"/>
                <a:sym typeface="Century Gothic"/>
              </a:rPr>
              <a:t>     </a:t>
            </a:r>
            <a:r>
              <a:rPr b="1" lang="it" sz="1100">
                <a:latin typeface="Century Gothic"/>
                <a:ea typeface="Century Gothic"/>
                <a:cs typeface="Century Gothic"/>
                <a:sym typeface="Century Gothic"/>
              </a:rPr>
              <a:t>SOM</a:t>
            </a:r>
            <a:r>
              <a:rPr lang="it" sz="1100">
                <a:latin typeface="Century Gothic"/>
                <a:ea typeface="Century Gothic"/>
                <a:cs typeface="Century Gothic"/>
                <a:sym typeface="Century Gothic"/>
              </a:rPr>
              <a:t>	 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entury Gothic"/>
                <a:ea typeface="Century Gothic"/>
                <a:cs typeface="Century Gothic"/>
                <a:sym typeface="Century Gothic"/>
              </a:rPr>
              <a:t>1,7% of SAM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4092361" y="3489375"/>
            <a:ext cx="1625700" cy="12621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Students in Rome (middle and high school) with a dyslexic in class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18" name="Google Shape;218;p31"/>
          <p:cNvCxnSpPr>
            <a:endCxn id="214" idx="3"/>
          </p:cNvCxnSpPr>
          <p:nvPr/>
        </p:nvCxnSpPr>
        <p:spPr>
          <a:xfrm rot="10800000">
            <a:off x="5462723" y="2837650"/>
            <a:ext cx="1287900" cy="2283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31"/>
          <p:cNvCxnSpPr>
            <a:endCxn id="220" idx="3"/>
          </p:cNvCxnSpPr>
          <p:nvPr/>
        </p:nvCxnSpPr>
        <p:spPr>
          <a:xfrm rot="10800000">
            <a:off x="5540720" y="1743545"/>
            <a:ext cx="1402800" cy="1377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31"/>
          <p:cNvCxnSpPr/>
          <p:nvPr/>
        </p:nvCxnSpPr>
        <p:spPr>
          <a:xfrm flipH="1">
            <a:off x="5718075" y="4004575"/>
            <a:ext cx="1262400" cy="1359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31"/>
          <p:cNvSpPr txBox="1"/>
          <p:nvPr/>
        </p:nvSpPr>
        <p:spPr>
          <a:xfrm>
            <a:off x="4245920" y="1477295"/>
            <a:ext cx="1294800" cy="532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Students in the world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121400" y="1140575"/>
            <a:ext cx="3691500" cy="2700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0C226"/>
              </a:buClr>
              <a:buSzPts val="1400"/>
              <a:buFont typeface="Century Gothic"/>
              <a:buChar char="-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Dyslexic students in Italy: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2% of primary schools students = 56.000; 5.6% of middle schools students = 90.000; 4.7% of high schools students = 122.000;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0C226"/>
              </a:buClr>
              <a:buSzPts val="1400"/>
              <a:buFont typeface="Century Gothic"/>
              <a:buChar char="-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 dyslexic students in Italy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0C226"/>
              </a:buClr>
              <a:buSzPts val="1400"/>
              <a:buFont typeface="Century Gothic"/>
              <a:buChar char="-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Schools and pedagogical associations 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0C226"/>
              </a:buClr>
              <a:buSzPts val="1400"/>
              <a:buFont typeface="Century Gothic"/>
              <a:buChar char="-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 teachers/tutors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23" name="Google Shape;223;p31"/>
          <p:cNvCxnSpPr/>
          <p:nvPr/>
        </p:nvCxnSpPr>
        <p:spPr>
          <a:xfrm rot="10800000">
            <a:off x="2887421" y="4138795"/>
            <a:ext cx="11682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31"/>
          <p:cNvSpPr txBox="1"/>
          <p:nvPr/>
        </p:nvSpPr>
        <p:spPr>
          <a:xfrm>
            <a:off x="1222250" y="3915525"/>
            <a:ext cx="1625700" cy="409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EARLY ADOPTERS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32"/>
          <p:cNvCxnSpPr/>
          <p:nvPr/>
        </p:nvCxnSpPr>
        <p:spPr>
          <a:xfrm flipH="1" rot="10800000">
            <a:off x="1915399" y="429608"/>
            <a:ext cx="31500" cy="4408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32"/>
          <p:cNvCxnSpPr/>
          <p:nvPr/>
        </p:nvCxnSpPr>
        <p:spPr>
          <a:xfrm flipH="1" rot="10800000">
            <a:off x="1419279" y="4469038"/>
            <a:ext cx="6052800" cy="6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990" y="2050138"/>
            <a:ext cx="1155299" cy="4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6525713" y="4527900"/>
            <a:ext cx="20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 hoc audio for dyslexic students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p32"/>
          <p:cNvSpPr txBox="1"/>
          <p:nvPr/>
        </p:nvSpPr>
        <p:spPr>
          <a:xfrm>
            <a:off x="128600" y="571150"/>
            <a:ext cx="178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Student-to-student system</a:t>
            </a:r>
            <a:endParaRPr b="1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190" y="880190"/>
            <a:ext cx="1607525" cy="16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8687" y="571150"/>
            <a:ext cx="2131017" cy="10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1839" y="3448500"/>
            <a:ext cx="1194800" cy="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/>
          <p:nvPr/>
        </p:nvSpPr>
        <p:spPr>
          <a:xfrm>
            <a:off x="2101788" y="3154475"/>
            <a:ext cx="119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 hoc Textbooks</a:t>
            </a:r>
            <a:endParaRPr sz="9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2900" y="3210362"/>
            <a:ext cx="1446374" cy="144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6313" y="2103663"/>
            <a:ext cx="1249276" cy="93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92366" y="2906247"/>
            <a:ext cx="1403659" cy="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451600" y="3184950"/>
            <a:ext cx="130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Voice synthesizers</a:t>
            </a:r>
            <a:endParaRPr sz="1000"/>
          </a:p>
        </p:txBody>
      </p:sp>
      <p:sp>
        <p:nvSpPr>
          <p:cNvPr id="242" name="Google Shape;242;p32"/>
          <p:cNvSpPr txBox="1"/>
          <p:nvPr/>
        </p:nvSpPr>
        <p:spPr>
          <a:xfrm>
            <a:off x="2800025" y="0"/>
            <a:ext cx="3668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COMPETITORS ANALYSIS</a:t>
            </a:r>
            <a:endParaRPr b="1" sz="23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p32"/>
          <p:cNvSpPr txBox="1"/>
          <p:nvPr/>
        </p:nvSpPr>
        <p:spPr>
          <a:xfrm>
            <a:off x="2183238" y="1824288"/>
            <a:ext cx="130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maps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1900800" y="0"/>
            <a:ext cx="5581200" cy="72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/>
              <a:t>E</a:t>
            </a:r>
            <a:r>
              <a:rPr lang="it" sz="4000"/>
              <a:t>xpert Opinion (1/3)</a:t>
            </a:r>
            <a:endParaRPr sz="4000"/>
          </a:p>
        </p:txBody>
      </p:sp>
      <p:sp>
        <p:nvSpPr>
          <p:cNvPr id="249" name="Google Shape;249;p33"/>
          <p:cNvSpPr/>
          <p:nvPr/>
        </p:nvSpPr>
        <p:spPr>
          <a:xfrm>
            <a:off x="0" y="759475"/>
            <a:ext cx="9144000" cy="910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3"/>
          <p:cNvSpPr txBox="1"/>
          <p:nvPr>
            <p:ph idx="1" type="body"/>
          </p:nvPr>
        </p:nvSpPr>
        <p:spPr>
          <a:xfrm>
            <a:off x="611050" y="2404859"/>
            <a:ext cx="3960900" cy="432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500"/>
              </a:spcAft>
              <a:buNone/>
            </a:pPr>
            <a:r>
              <a:rPr b="1" lang="it"/>
              <a:t>Stella Totino</a:t>
            </a:r>
            <a:endParaRPr b="1"/>
          </a:p>
        </p:txBody>
      </p:sp>
      <p:sp>
        <p:nvSpPr>
          <p:cNvPr id="251" name="Google Shape;251;p33"/>
          <p:cNvSpPr txBox="1"/>
          <p:nvPr>
            <p:ph idx="2" type="body"/>
          </p:nvPr>
        </p:nvSpPr>
        <p:spPr>
          <a:xfrm>
            <a:off x="611050" y="2847146"/>
            <a:ext cx="3960900" cy="2178900"/>
          </a:xfrm>
          <a:prstGeom prst="rect">
            <a:avLst/>
          </a:prstGeom>
          <a:noFill/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it" sz="1200" u="sng"/>
              <a:t>Psychologist;</a:t>
            </a:r>
            <a:endParaRPr sz="1200" u="sng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it" sz="1200" u="sng"/>
              <a:t>Psychotherapist</a:t>
            </a:r>
            <a:r>
              <a:rPr lang="it" sz="1200"/>
              <a:t>;</a:t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 sz="1200"/>
              <a:t>Neurodevelopmental disorders, in particular DSA, ADHD, language disorders and study method.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it" sz="1200"/>
              <a:t>Diagnosis of affective and relational disorders associated with DSA (University of Urbino Carlo Bo).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			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3"/>
          <p:cNvSpPr txBox="1"/>
          <p:nvPr>
            <p:ph idx="3" type="body"/>
          </p:nvPr>
        </p:nvSpPr>
        <p:spPr>
          <a:xfrm>
            <a:off x="4575450" y="2391471"/>
            <a:ext cx="3960900" cy="432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500"/>
              </a:spcAft>
              <a:buNone/>
            </a:pPr>
            <a:r>
              <a:rPr b="1" lang="it"/>
              <a:t>Pierluigi Zoccolotti</a:t>
            </a:r>
            <a:endParaRPr/>
          </a:p>
        </p:txBody>
      </p:sp>
      <p:pic>
        <p:nvPicPr>
          <p:cNvPr id="253" name="Google Shape;253;p33"/>
          <p:cNvPicPr preferRelativeResize="0"/>
          <p:nvPr/>
        </p:nvPicPr>
        <p:blipFill rotWithShape="1">
          <a:blip r:embed="rId3">
            <a:alphaModFix/>
          </a:blip>
          <a:srcRect b="0" l="27540" r="23032" t="0"/>
          <a:stretch/>
        </p:blipFill>
        <p:spPr>
          <a:xfrm>
            <a:off x="1900797" y="853578"/>
            <a:ext cx="1449213" cy="1649225"/>
          </a:xfrm>
          <a:prstGeom prst="rect">
            <a:avLst/>
          </a:prstGeom>
          <a:noFill/>
          <a:ln cap="flat" cmpd="sng" w="952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4" name="Google Shape;2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7950" y="853575"/>
            <a:ext cx="1316625" cy="1649225"/>
          </a:xfrm>
          <a:prstGeom prst="rect">
            <a:avLst/>
          </a:prstGeom>
          <a:noFill/>
          <a:ln cap="flat" cmpd="sng" w="952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" name="Google Shape;255;p33"/>
          <p:cNvSpPr txBox="1"/>
          <p:nvPr>
            <p:ph idx="4" type="body"/>
          </p:nvPr>
        </p:nvSpPr>
        <p:spPr>
          <a:xfrm>
            <a:off x="4575450" y="2847150"/>
            <a:ext cx="3960900" cy="2178900"/>
          </a:xfrm>
          <a:prstGeom prst="rect">
            <a:avLst/>
          </a:prstGeom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it" sz="1300" u="sng"/>
              <a:t>Psychologist</a:t>
            </a:r>
            <a:r>
              <a:rPr lang="it" sz="1300"/>
              <a:t>;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it" sz="1300"/>
              <a:t>M</a:t>
            </a:r>
            <a:r>
              <a:rPr lang="it" sz="1300"/>
              <a:t>ember of the Editorial board of “</a:t>
            </a:r>
            <a:r>
              <a:rPr i="1" lang="it" sz="1300"/>
              <a:t>Annals of Dyslexia”;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it" sz="1300"/>
              <a:t>Member of the scientific group of </a:t>
            </a:r>
            <a:r>
              <a:rPr i="1" lang="it" sz="1300"/>
              <a:t>Fondazione Italiana Dislessia</a:t>
            </a:r>
            <a:r>
              <a:rPr lang="it" sz="1300"/>
              <a:t>;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it" sz="1300"/>
              <a:t>Director of PhD in “</a:t>
            </a:r>
            <a:r>
              <a:rPr i="1" lang="it" sz="1300"/>
              <a:t>Disturbi dell’apprendimento e dello sviluppo cognitivo</a:t>
            </a:r>
            <a:r>
              <a:rPr lang="it" sz="1300"/>
              <a:t>”;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it" sz="1300"/>
              <a:t>Professor in La Sapienza University.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1017817" y="1826968"/>
            <a:ext cx="3286800" cy="150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400"/>
              <a:t>Expert Opinion (2/3)</a:t>
            </a:r>
            <a:endParaRPr sz="3400"/>
          </a:p>
        </p:txBody>
      </p:sp>
      <p:sp>
        <p:nvSpPr>
          <p:cNvPr id="261" name="Google Shape;261;p34"/>
          <p:cNvSpPr/>
          <p:nvPr/>
        </p:nvSpPr>
        <p:spPr>
          <a:xfrm>
            <a:off x="0" y="759475"/>
            <a:ext cx="9144000" cy="910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4"/>
          <p:cNvSpPr txBox="1"/>
          <p:nvPr>
            <p:ph idx="1" type="body"/>
          </p:nvPr>
        </p:nvSpPr>
        <p:spPr>
          <a:xfrm>
            <a:off x="4617000" y="1203200"/>
            <a:ext cx="3660300" cy="2617800"/>
          </a:xfrm>
          <a:prstGeom prst="rect">
            <a:avLst/>
          </a:prstGeom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it" sz="1300"/>
              <a:t>“I think that making audio summaries can certainly be a </a:t>
            </a:r>
            <a:r>
              <a:rPr b="1" lang="it" sz="1300"/>
              <a:t>useful</a:t>
            </a:r>
            <a:r>
              <a:rPr lang="it" sz="1300"/>
              <a:t> aid for university students with specific learning difficulties.</a:t>
            </a:r>
            <a:endParaRPr sz="13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it" sz="1300"/>
              <a:t>In my opinion, the presence of aids </a:t>
            </a:r>
            <a:r>
              <a:rPr b="1" lang="it" sz="1300"/>
              <a:t>should never completely replace exercise</a:t>
            </a:r>
            <a:r>
              <a:rPr lang="it" sz="1300"/>
              <a:t> and, where possible, targeted rehabilitation interventions, but certainly the availability of well-made audio summaries can represent </a:t>
            </a:r>
            <a:r>
              <a:rPr b="1" lang="it" sz="1300"/>
              <a:t>a positive element in the study</a:t>
            </a:r>
            <a:r>
              <a:rPr lang="it" sz="1300"/>
              <a:t>, especially for children with reading difficulties.”</a:t>
            </a:r>
            <a:endParaRPr sz="1300"/>
          </a:p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SzPts val="1300"/>
              <a:buChar char="-"/>
            </a:pPr>
            <a:r>
              <a:rPr lang="it" sz="1300" u="sng"/>
              <a:t>Pierluigi Zoccolotti</a:t>
            </a:r>
            <a:endParaRPr sz="1300" u="sn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1017817" y="1826968"/>
            <a:ext cx="3286800" cy="150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400"/>
              <a:t>Expert Opinion (3/3)</a:t>
            </a:r>
            <a:endParaRPr sz="3400"/>
          </a:p>
        </p:txBody>
      </p:sp>
      <p:sp>
        <p:nvSpPr>
          <p:cNvPr id="268" name="Google Shape;268;p35"/>
          <p:cNvSpPr/>
          <p:nvPr/>
        </p:nvSpPr>
        <p:spPr>
          <a:xfrm>
            <a:off x="0" y="759475"/>
            <a:ext cx="9144000" cy="910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&lt;</a:t>
            </a:r>
            <a:endParaRPr/>
          </a:p>
        </p:txBody>
      </p:sp>
      <p:sp>
        <p:nvSpPr>
          <p:cNvPr id="269" name="Google Shape;269;p35"/>
          <p:cNvSpPr txBox="1"/>
          <p:nvPr>
            <p:ph idx="1" type="body"/>
          </p:nvPr>
        </p:nvSpPr>
        <p:spPr>
          <a:xfrm>
            <a:off x="4617000" y="454675"/>
            <a:ext cx="4090200" cy="4172700"/>
          </a:xfrm>
          <a:prstGeom prst="rect">
            <a:avLst/>
          </a:prstGeom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it" sz="1300"/>
              <a:t>-“The App </a:t>
            </a:r>
            <a:r>
              <a:rPr b="1" lang="it" sz="1300"/>
              <a:t>can be useful for every DSA student</a:t>
            </a:r>
            <a:r>
              <a:rPr lang="it" sz="1300"/>
              <a:t>, for example </a:t>
            </a:r>
            <a:r>
              <a:rPr lang="it" sz="1300"/>
              <a:t>dysorthographia</a:t>
            </a:r>
            <a:r>
              <a:rPr lang="it" sz="1300"/>
              <a:t>;”</a:t>
            </a:r>
            <a:endParaRPr sz="13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it" sz="1300"/>
              <a:t>-“In a lot of cases, the audio channel alone is not enough for an easy comprehension; therefore the App </a:t>
            </a:r>
            <a:r>
              <a:rPr b="1" lang="it" sz="1300"/>
              <a:t>should include also a sort of visual channel</a:t>
            </a:r>
            <a:r>
              <a:rPr lang="it" sz="1300"/>
              <a:t>: concept map and written text; “</a:t>
            </a:r>
            <a:endParaRPr sz="13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it" sz="1300"/>
              <a:t>-“The App </a:t>
            </a:r>
            <a:r>
              <a:rPr b="1" lang="it" sz="1300"/>
              <a:t>should offer</a:t>
            </a:r>
            <a:r>
              <a:rPr lang="it" sz="1300"/>
              <a:t> the possibility to parse the text shown with </a:t>
            </a:r>
            <a:r>
              <a:rPr b="1" lang="it" sz="1300"/>
              <a:t>a voice </a:t>
            </a:r>
            <a:r>
              <a:rPr b="1" lang="it" sz="1300"/>
              <a:t>synthesizer</a:t>
            </a:r>
            <a:r>
              <a:rPr lang="it" sz="1300"/>
              <a:t>.”</a:t>
            </a:r>
            <a:endParaRPr sz="13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it" sz="1300"/>
              <a:t>-“The App </a:t>
            </a:r>
            <a:r>
              <a:rPr b="1" lang="it" sz="1300"/>
              <a:t>should use a specific font</a:t>
            </a:r>
            <a:r>
              <a:rPr lang="it" sz="1300"/>
              <a:t> useful for DSA students (EasyReading);”</a:t>
            </a:r>
            <a:endParaRPr sz="13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SzPts val="1300"/>
              <a:buChar char="-"/>
            </a:pPr>
            <a:r>
              <a:rPr lang="it" sz="1300" u="sng"/>
              <a:t>Stella Totino</a:t>
            </a:r>
            <a:endParaRPr sz="1300" u="sng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it" sz="1300"/>
              <a:t>-</a:t>
            </a:r>
            <a:endParaRPr sz="1300"/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350" y="2755050"/>
            <a:ext cx="442650" cy="13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325" y="2780575"/>
            <a:ext cx="1048048" cy="13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1017817" y="2002618"/>
            <a:ext cx="3286800" cy="150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900"/>
              <a:t>Recordings search Mockup</a:t>
            </a:r>
            <a:endParaRPr sz="3900"/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242" y="152400"/>
            <a:ext cx="2473474" cy="4838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36"/>
          <p:cNvCxnSpPr>
            <a:stCxn id="279" idx="0"/>
          </p:cNvCxnSpPr>
          <p:nvPr/>
        </p:nvCxnSpPr>
        <p:spPr>
          <a:xfrm flipH="1" rot="5400000">
            <a:off x="7013750" y="1817575"/>
            <a:ext cx="1149600" cy="1647600"/>
          </a:xfrm>
          <a:prstGeom prst="curvedConnector2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36"/>
          <p:cNvCxnSpPr/>
          <p:nvPr/>
        </p:nvCxnSpPr>
        <p:spPr>
          <a:xfrm flipH="1" rot="10800000">
            <a:off x="4188075" y="3490150"/>
            <a:ext cx="1635000" cy="435300"/>
          </a:xfrm>
          <a:prstGeom prst="curvedConnector3">
            <a:avLst>
              <a:gd fmla="val 11809" name="adj1"/>
            </a:avLst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36"/>
          <p:cNvSpPr txBox="1"/>
          <p:nvPr/>
        </p:nvSpPr>
        <p:spPr>
          <a:xfrm>
            <a:off x="3774950" y="3925450"/>
            <a:ext cx="992100" cy="615600"/>
          </a:xfrm>
          <a:prstGeom prst="rect">
            <a:avLst/>
          </a:prstGeom>
          <a:noFill/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Students Rating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p36"/>
          <p:cNvSpPr txBox="1"/>
          <p:nvPr/>
        </p:nvSpPr>
        <p:spPr>
          <a:xfrm>
            <a:off x="7745000" y="3216175"/>
            <a:ext cx="1334700" cy="6156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Tutor C</a:t>
            </a: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ertifications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82" name="Google Shape;282;p36"/>
          <p:cNvCxnSpPr>
            <a:stCxn id="283" idx="2"/>
          </p:cNvCxnSpPr>
          <p:nvPr/>
        </p:nvCxnSpPr>
        <p:spPr>
          <a:xfrm rot="5400000">
            <a:off x="7431825" y="944575"/>
            <a:ext cx="542100" cy="1334700"/>
          </a:xfrm>
          <a:prstGeom prst="curvedConnector2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36"/>
          <p:cNvSpPr txBox="1"/>
          <p:nvPr/>
        </p:nvSpPr>
        <p:spPr>
          <a:xfrm>
            <a:off x="7933575" y="725275"/>
            <a:ext cx="873300" cy="615600"/>
          </a:xfrm>
          <a:prstGeom prst="rect">
            <a:avLst/>
          </a:prstGeom>
          <a:noFill/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 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titles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84" name="Google Shape;284;p36"/>
          <p:cNvCxnSpPr>
            <a:stCxn id="285" idx="2"/>
          </p:cNvCxnSpPr>
          <p:nvPr/>
        </p:nvCxnSpPr>
        <p:spPr>
          <a:xfrm flipH="1" rot="-5400000">
            <a:off x="4417700" y="661025"/>
            <a:ext cx="648600" cy="1262400"/>
          </a:xfrm>
          <a:prstGeom prst="curvedConnector2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36"/>
          <p:cNvSpPr txBox="1"/>
          <p:nvPr/>
        </p:nvSpPr>
        <p:spPr>
          <a:xfrm>
            <a:off x="3555200" y="352325"/>
            <a:ext cx="1111200" cy="615600"/>
          </a:xfrm>
          <a:prstGeom prst="rect">
            <a:avLst/>
          </a:prstGeom>
          <a:noFill/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Current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Search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964150" y="3876175"/>
            <a:ext cx="2184000" cy="1019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Holding down any title, the user can reproduce it with a voice </a:t>
            </a: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synthesizer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1103450" y="632125"/>
            <a:ext cx="2184000" cy="6156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“EasyReading” 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text font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tazione">
  <a:themeElements>
    <a:clrScheme name="Personalizzato 10">
      <a:dk1>
        <a:srgbClr val="000000"/>
      </a:dk1>
      <a:lt1>
        <a:srgbClr val="EBEBEB"/>
      </a:lt1>
      <a:dk2>
        <a:srgbClr val="2C3C43"/>
      </a:dk2>
      <a:lt2>
        <a:srgbClr val="B0B0B0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